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m" ContentType="application/vnd.ms-excel.sheet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22" r:id="rId2"/>
    <p:sldId id="259" r:id="rId3"/>
    <p:sldId id="325" r:id="rId4"/>
    <p:sldId id="326" r:id="rId5"/>
    <p:sldId id="294" r:id="rId6"/>
    <p:sldId id="323" r:id="rId7"/>
    <p:sldId id="324" r:id="rId8"/>
    <p:sldId id="321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7" r:id="rId20"/>
    <p:sldId id="297" r:id="rId21"/>
  </p:sldIdLst>
  <p:sldSz cx="12190413" cy="6859588"/>
  <p:notesSz cx="6858000" cy="9144000"/>
  <p:embeddedFontLst>
    <p:embeddedFont>
      <p:font typeface="굴림체" panose="020B0609000101010101" pitchFamily="49" charset="-127"/>
      <p:regular r:id="rId24"/>
    </p:embeddedFont>
    <p:embeddedFont>
      <p:font typeface="맑은 고딕" panose="020B0503020000020004" pitchFamily="34" charset="-127"/>
      <p:regular r:id="rId25"/>
      <p:bold r:id="rId26"/>
    </p:embeddedFont>
    <p:embeddedFont>
      <p:font typeface="Noto Sans" panose="020B05020405040202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Bold" panose="02000000000000000000" pitchFamily="2" charset="0"/>
      <p:bold r:id="rId35"/>
    </p:embeddedFont>
    <p:embeddedFont>
      <p:font typeface="Roboto Medium" panose="02000000000000000000" pitchFamily="2" charset="0"/>
      <p:regular r:id="rId36"/>
      <p:italic r:id="rId37"/>
    </p:embeddedFont>
    <p:embeddedFont>
      <p:font typeface="Roboto Mono Medium" panose="00000009000000000000" pitchFamily="49" charset="0"/>
      <p:regular r:id="rId38"/>
      <p:italic r:id="rId39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FFCE33"/>
    <a:srgbClr val="882406"/>
    <a:srgbClr val="00A9B0"/>
    <a:srgbClr val="013662"/>
    <a:srgbClr val="E93440"/>
    <a:srgbClr val="BFBFBF"/>
    <a:srgbClr val="667552"/>
    <a:srgbClr val="CC9900"/>
    <a:srgbClr val="546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5033" autoAdjust="0"/>
  </p:normalViewPr>
  <p:slideViewPr>
    <p:cSldViewPr>
      <p:cViewPr varScale="1">
        <p:scale>
          <a:sx n="78" d="100"/>
          <a:sy n="78" d="100"/>
        </p:scale>
        <p:origin x="1042" y="72"/>
      </p:cViewPr>
      <p:guideLst>
        <p:guide orient="horz" pos="2160"/>
        <p:guide pos="2880"/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534000" y="2453687"/>
            <a:ext cx="5415634" cy="20452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5534000" y="4293890"/>
            <a:ext cx="5415634" cy="81113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accent6">
                    <a:lumMod val="50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2025-01-06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3.xlsm"/><Relationship Id="rId3" Type="http://schemas.openxmlformats.org/officeDocument/2006/relationships/image" Target="../media/image10.emf"/><Relationship Id="rId7" Type="http://schemas.openxmlformats.org/officeDocument/2006/relationships/image" Target="../media/image12.emf"/><Relationship Id="rId2" Type="http://schemas.openxmlformats.org/officeDocument/2006/relationships/package" Target="../embeddings/Microsoft_Excel_Macro-Enabled_Worksheet.xlsm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Macro-Enabled_Worksheet2.xlsm"/><Relationship Id="rId11" Type="http://schemas.openxmlformats.org/officeDocument/2006/relationships/image" Target="../media/image8.png"/><Relationship Id="rId5" Type="http://schemas.openxmlformats.org/officeDocument/2006/relationships/image" Target="../media/image11.emf"/><Relationship Id="rId10" Type="http://schemas.openxmlformats.org/officeDocument/2006/relationships/image" Target="../media/image7.png"/><Relationship Id="rId4" Type="http://schemas.openxmlformats.org/officeDocument/2006/relationships/package" Target="../embeddings/Microsoft_Excel_Macro-Enabled_Worksheet1.xlsm"/><Relationship Id="rId9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5933472" y="4097090"/>
            <a:ext cx="4698238" cy="739123"/>
          </a:xfrm>
        </p:spPr>
        <p:txBody>
          <a:bodyPr/>
          <a:lstStyle/>
          <a:p>
            <a:pPr marL="0" indent="0">
              <a:lnSpc>
                <a:spcPts val="2850"/>
              </a:lnSpc>
              <a:buNone/>
            </a:pPr>
            <a:r>
              <a:rPr lang="en-US" sz="12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explores key insights from pizza sales data using MySQL queries.</a:t>
            </a:r>
            <a:endParaRPr lang="en-US" sz="12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5933472" y="198963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933472" y="4005858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0">
            <a:extLst>
              <a:ext uri="{FF2B5EF4-FFF2-40B4-BE49-F238E27FC236}">
                <a16:creationId xmlns:a16="http://schemas.microsoft.com/office/drawing/2014/main" id="{A42D5687-E114-994C-8760-39B1D23E02FD}"/>
              </a:ext>
            </a:extLst>
          </p:cNvPr>
          <p:cNvSpPr/>
          <p:nvPr/>
        </p:nvSpPr>
        <p:spPr>
          <a:xfrm>
            <a:off x="5943121" y="2342448"/>
            <a:ext cx="45365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Pizza Sales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Analysis</a:t>
            </a:r>
            <a:endParaRPr lang="en-US" sz="445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F46E094-9A22-AC73-3423-EDA9BF502734}"/>
              </a:ext>
            </a:extLst>
          </p:cNvPr>
          <p:cNvGrpSpPr/>
          <p:nvPr/>
        </p:nvGrpSpPr>
        <p:grpSpPr>
          <a:xfrm>
            <a:off x="6095206" y="5621012"/>
            <a:ext cx="2568297" cy="396835"/>
            <a:chOff x="6280190" y="4931331"/>
            <a:chExt cx="2568297" cy="396835"/>
          </a:xfrm>
        </p:grpSpPr>
        <p:sp>
          <p:nvSpPr>
            <p:cNvPr id="31" name="Shape 2">
              <a:extLst>
                <a:ext uri="{FF2B5EF4-FFF2-40B4-BE49-F238E27FC236}">
                  <a16:creationId xmlns:a16="http://schemas.microsoft.com/office/drawing/2014/main" id="{AECF3082-A3B2-4D63-1823-C05393EC7500}"/>
                </a:ext>
              </a:extLst>
            </p:cNvPr>
            <p:cNvSpPr/>
            <p:nvPr/>
          </p:nvSpPr>
          <p:spPr>
            <a:xfrm>
              <a:off x="6280190" y="4948238"/>
              <a:ext cx="362903" cy="362903"/>
            </a:xfrm>
            <a:prstGeom prst="roundRect">
              <a:avLst>
                <a:gd name="adj" fmla="val 25194296"/>
              </a:avLst>
            </a:prstGeom>
            <a:solidFill>
              <a:srgbClr val="F3992C"/>
            </a:solidFill>
            <a:ln w="7620">
              <a:solidFill>
                <a:srgbClr val="FFFFFF"/>
              </a:solidFill>
              <a:prstDash val="solid"/>
            </a:ln>
          </p:spPr>
        </p:sp>
        <p:sp>
          <p:nvSpPr>
            <p:cNvPr id="32" name="Text 3">
              <a:extLst>
                <a:ext uri="{FF2B5EF4-FFF2-40B4-BE49-F238E27FC236}">
                  <a16:creationId xmlns:a16="http://schemas.microsoft.com/office/drawing/2014/main" id="{8D6DE029-7952-6837-5FDF-49D0E0A22680}"/>
                </a:ext>
              </a:extLst>
            </p:cNvPr>
            <p:cNvSpPr/>
            <p:nvPr/>
          </p:nvSpPr>
          <p:spPr>
            <a:xfrm>
              <a:off x="6398538" y="5080873"/>
              <a:ext cx="126206" cy="9751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750"/>
                </a:lnSpc>
                <a:buNone/>
              </a:pPr>
              <a:r>
                <a:rPr lang="en-US" sz="750" kern="0" spc="-18" dirty="0">
                  <a:solidFill>
                    <a:srgbClr val="3C3838"/>
                  </a:solidFill>
                  <a:latin typeface="Roboto Medium" pitchFamily="34" charset="0"/>
                  <a:ea typeface="Roboto Medium" pitchFamily="34" charset="-122"/>
                  <a:cs typeface="Roboto Medium" pitchFamily="34" charset="-120"/>
                </a:rPr>
                <a:t>Nk</a:t>
              </a:r>
              <a:endParaRPr lang="en-US" sz="750" dirty="0"/>
            </a:p>
          </p:txBody>
        </p:sp>
        <p:sp>
          <p:nvSpPr>
            <p:cNvPr id="33" name="Text 4">
              <a:extLst>
                <a:ext uri="{FF2B5EF4-FFF2-40B4-BE49-F238E27FC236}">
                  <a16:creationId xmlns:a16="http://schemas.microsoft.com/office/drawing/2014/main" id="{96E8212F-2D88-5AB2-772F-6A22E741163C}"/>
                </a:ext>
              </a:extLst>
            </p:cNvPr>
            <p:cNvSpPr/>
            <p:nvPr/>
          </p:nvSpPr>
          <p:spPr>
            <a:xfrm>
              <a:off x="6756440" y="4931331"/>
              <a:ext cx="2092047" cy="3968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100"/>
                </a:lnSpc>
                <a:buNone/>
              </a:pPr>
              <a:r>
                <a:rPr lang="en-US" sz="2200" b="1" kern="0" spc="-18" dirty="0">
                  <a:solidFill>
                    <a:srgbClr val="E5E0DF"/>
                  </a:solidFill>
                  <a:latin typeface="Roboto Bold" pitchFamily="34" charset="0"/>
                  <a:ea typeface="Roboto Bold" pitchFamily="34" charset="-122"/>
                  <a:cs typeface="Roboto Bold" pitchFamily="34" charset="-120"/>
                </a:rPr>
                <a:t>by Nivesh kumar</a:t>
              </a:r>
              <a:endParaRPr lang="en-US" sz="2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4522833-75EA-43D4-77D5-7022E5944A6F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283E317-1C4F-BCE9-D179-97A03FC87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1DA5AD-1115-EA17-5259-8E9F9736B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D87E881-B442-FE57-6EC1-4F887EAA56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590" y="2722078"/>
            <a:ext cx="1189526" cy="1189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AFC9D-E3BA-A490-C60F-FB4C5BFEA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908C2A-3DAE-78C9-1F9F-CBCEC1223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1804955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pizzas.size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COUNT(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order_details.order_details_id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Order_Count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pizzas.size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Order_Count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DESC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LIMIT 1;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3AAB45-891F-AB78-953F-F2621DF22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971373" cy="79875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en-IN" kern="1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4. </a:t>
            </a: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Identify the most common pizza size ordered.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979ED64-195B-3E85-3550-5BEEFCA6A434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CDA70D-4836-76FF-F6AC-E6CA6BFC2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4AA731-3CBC-1F0F-262A-B6AC32E5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9670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2332D1-5716-17AA-B07C-4989F27E0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923601-0A41-BCA4-A9AF-FCC79BDAF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pizza_types.name,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Total_Quantity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pizza_types.pizza_type_id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pizzas.pizza_type_id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pizza_types.name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Total_Quantity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DESC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LIMIT 5;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3E0F028-C2B3-4987-0A8E-7ED23276D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238215" cy="1214789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5. List the top 5 most ordered pizza types along with   </a:t>
            </a:r>
            <a:b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their quantities.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0117D61-F839-D2B4-DEE0-8DCD28DEA743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D2C75C7-32BF-0DF6-9F5C-7B9B7E81A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B31A622-B486-2A68-C2A5-386970857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5206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CB32B-77EC-CB07-9091-A2DED6A54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214EFF-2D81-D2C0-F44C-C13593606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Total_quantity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pizza_types.pizza_type_id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pizzas.pizza_type_id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E264F07-6B6F-5883-1A50-1F49DF39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6.   Join the necessary tables to find the total quantity      </a:t>
            </a:r>
            <a:b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of each pizza category ordered.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95B8AE-FC6C-83D9-A12A-B5668C0EA505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11F1405-231B-CB9F-A5F2-9666E789F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8FD2098-7EDB-8E29-F8B5-D2C3E74FCD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6077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67F6E-8633-BBB5-46CE-FF4B51CF9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6A7204-274D-2EC2-E198-4ED0531F2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hour(time)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order_hour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COUNT(order_id)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order_count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orders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order_hour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order_hour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DAF43A-0910-C5AD-2DC4-F7EEFD36D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marL="342900" lvl="0" indent="-342900">
              <a:lnSpc>
                <a:spcPct val="107000"/>
              </a:lnSpc>
              <a:buAutoNum type="arabicPeriod" startAt="7"/>
            </a:pP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Determine the distribution of orders by hour of the day.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A27DB4-D090-A7E8-0011-B7E6F9F933B9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63647CF-C44E-477B-CFB7-CFE9A2CA7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375094-2BF7-55DC-9E49-BA4D4785A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47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60A173-EA44-1FC4-6074-8F4ABFC99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F28E20-7FCE-DEF1-C192-48523AC45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COUNT(pizza_types.name)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name_count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47546D3-C458-6905-1900-902A4F17B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8. Join relevant tables to find the category-wise </a:t>
            </a:r>
            <a:b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distribution of pizzas.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04F73D3-2AC7-227A-6864-1610ECA07112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3A7B73D-2459-4295-BD1E-32364521B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9559F8-561C-3CFD-6F94-1A2CFC990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0869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7136C-D60B-623F-E03F-DBA200A8C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1FE6D7-BC8B-7580-AEED-96A0CDF3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ROUND(AVG(quantity), 0)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(SELECT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quantity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orders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JOIN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orders.order_id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order_details.order_id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order_quantity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6D79D1D-5722-4CDA-1F37-1AC71A28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9. Group the orders by date and calculate the average </a:t>
            </a:r>
            <a:b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number of pizzas ordered per day.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6A5CEBB-D482-06E3-1561-C4A9CABC0A37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F7F20A-C9BB-131C-03DA-D10F6358B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3D22F36-F341-F41F-A73A-762FAF17E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9426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3BFAC-0B55-3A12-C3FC-EA80CEC19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778661-7ECD-3DBB-E114-33F97361E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pizza_types.name,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*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revenue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pizza_types.pizza_type_id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pizzas.pizza_type_id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pizza_types.name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 BY revenue DESC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LIMIT 3;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B194DF-64A6-6EA7-8820-1587DCC0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10. Determine the top 3 most ordered pizza types </a:t>
            </a:r>
            <a:b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based on revenue.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A381B2-3A20-00CD-2623-B16A2E3E067C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BF61DE-255D-EE2A-7B95-8C04E53A5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960D5CF-AFCB-947A-F52B-8B87041F0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5712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57390-34F4-9AAE-3648-B42CF493E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7B30B9-4A4E-51DE-7BB0-33075AA24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date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date,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SUM(revenue) OVER (ORDER BY date)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cum_revenue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(select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*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revenue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 orders join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orders.order_id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order_details.order_id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join pizzas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sales;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376D68-36FB-0A22-CB06-EA80CC2A7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454239" cy="1214789"/>
          </a:xfrm>
        </p:spPr>
        <p:txBody>
          <a:bodyPr>
            <a:normAutofit fontScale="90000"/>
          </a:bodyPr>
          <a:lstStyle/>
          <a:p>
            <a:pPr marL="342900" lvl="0" indent="-342900">
              <a:lnSpc>
                <a:spcPct val="107000"/>
              </a:lnSpc>
              <a:buAutoNum type="arabicPeriod" startAt="11"/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Calculate the percentage contribution of each </a:t>
            </a:r>
            <a:b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 type to total revenue.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6F2741B-2F9E-3F0B-F2A2-CE02D3A5F0FC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F104F68-E444-F655-3ED3-FFE7077F2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5547560-EF3F-0529-F656-75FC98821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9020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219CB-5861-C4E2-93FE-6F8B3E199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961D1C-4688-5452-EB66-8B73394F3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2061643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date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date,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SUM(revenue) OVER (ORDER BY date)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cum_revenue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(select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*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revenue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 orders join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orders.order_id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order_details.order_id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join pizzas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orders.date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sales;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343393F-AF8A-8E36-D567-CC82C8F3E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022191" cy="1214789"/>
          </a:xfrm>
        </p:spPr>
        <p:txBody>
          <a:bodyPr>
            <a:normAutofit fontScale="90000"/>
          </a:bodyPr>
          <a:lstStyle/>
          <a:p>
            <a:pPr marL="342900" lvl="0" indent="-342900">
              <a:lnSpc>
                <a:spcPct val="107000"/>
              </a:lnSpc>
              <a:buAutoNum type="arabicPeriod" startAt="12"/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Analyse the cumulative revenue generated over </a:t>
            </a:r>
            <a:b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time.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F18953F-75F7-8C69-D752-E0EE6843C7C4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E84EC7F-EC86-742B-149C-5BD7BFA56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959749-2F29-5335-825A-00E5B4BCD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4868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5BEED-A032-628D-7375-4B397958B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8C1211-8E02-FF74-39FC-2D4FF3507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490" y="1692255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name, revenue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 (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SELECT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pizza_types.name,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round(SUM(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*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),0) AS revenue,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RANK() OVER (PARTITION BY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ORDER BY SUM(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*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DESC) AS ranks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FROM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JOIN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pizzas ON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pizza_types.pizza_type_id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pizzas.pizza_type_id</a:t>
            </a:r>
            <a:endParaRPr lang="en-IN" sz="135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JOIN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ON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endParaRPr lang="en-IN" sz="135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GROUP BY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pizza_types.category</a:t>
            </a: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, 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pizza_types.name</a:t>
            </a:r>
          </a:p>
          <a:p>
            <a:pPr marL="457200">
              <a:lnSpc>
                <a:spcPct val="107000"/>
              </a:lnSpc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35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niv</a:t>
            </a:r>
            <a:endParaRPr lang="en-IN" sz="135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35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WHERE ranks &lt;= 3;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6D0E3D-2842-499D-00B6-844E7460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490" y="477466"/>
            <a:ext cx="10022191" cy="1214789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13. Determine the top 3 most ordered pizza types </a:t>
            </a:r>
            <a:b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based on revenue for each pizza category.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2CD0C1E-FC5B-5644-CB47-1DFC6ED3F0AA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D345FD7-487F-59C9-0EEF-9C72EE98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DA238ED-5959-9815-68F0-8B482CDBB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281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/>
          <p:nvPr/>
        </p:nvSpPr>
        <p:spPr>
          <a:xfrm flipH="1">
            <a:off x="5402035" y="1133376"/>
            <a:ext cx="4274840" cy="790673"/>
          </a:xfrm>
          <a:custGeom>
            <a:avLst/>
            <a:gdLst>
              <a:gd name="connsiteX0" fmla="*/ 2945482 w 2945482"/>
              <a:gd name="connsiteY0" fmla="*/ 0 h 530802"/>
              <a:gd name="connsiteX1" fmla="*/ 1822831 w 2945482"/>
              <a:gd name="connsiteY1" fmla="*/ 0 h 530802"/>
              <a:gd name="connsiteX2" fmla="*/ 1122651 w 2945482"/>
              <a:gd name="connsiteY2" fmla="*/ 0 h 530802"/>
              <a:gd name="connsiteX3" fmla="*/ 0 w 2945482"/>
              <a:gd name="connsiteY3" fmla="*/ 0 h 530802"/>
              <a:gd name="connsiteX4" fmla="*/ 265401 w 2945482"/>
              <a:gd name="connsiteY4" fmla="*/ 265401 h 530802"/>
              <a:gd name="connsiteX5" fmla="*/ 0 w 2945482"/>
              <a:gd name="connsiteY5" fmla="*/ 530802 h 530802"/>
              <a:gd name="connsiteX6" fmla="*/ 1122651 w 2945482"/>
              <a:gd name="connsiteY6" fmla="*/ 530802 h 530802"/>
              <a:gd name="connsiteX7" fmla="*/ 1822831 w 2945482"/>
              <a:gd name="connsiteY7" fmla="*/ 530802 h 530802"/>
              <a:gd name="connsiteX8" fmla="*/ 2945482 w 2945482"/>
              <a:gd name="connsiteY8" fmla="*/ 530802 h 530802"/>
              <a:gd name="connsiteX9" fmla="*/ 2680081 w 2945482"/>
              <a:gd name="connsiteY9" fmla="*/ 265401 h 530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5482" h="530802">
                <a:moveTo>
                  <a:pt x="2945482" y="0"/>
                </a:moveTo>
                <a:lnTo>
                  <a:pt x="1822831" y="0"/>
                </a:lnTo>
                <a:lnTo>
                  <a:pt x="1122651" y="0"/>
                </a:lnTo>
                <a:lnTo>
                  <a:pt x="0" y="0"/>
                </a:lnTo>
                <a:lnTo>
                  <a:pt x="265401" y="265401"/>
                </a:lnTo>
                <a:lnTo>
                  <a:pt x="0" y="530802"/>
                </a:lnTo>
                <a:lnTo>
                  <a:pt x="1122651" y="530802"/>
                </a:lnTo>
                <a:lnTo>
                  <a:pt x="1822831" y="530802"/>
                </a:lnTo>
                <a:lnTo>
                  <a:pt x="2945482" y="530802"/>
                </a:lnTo>
                <a:lnTo>
                  <a:pt x="2680081" y="2654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5231110" y="1562100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739255" y="1148185"/>
            <a:ext cx="360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rgbClr val="222222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rgbClr val="222222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5739255" y="2144095"/>
            <a:ext cx="3790665" cy="2909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IN" sz="32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Basic:</a:t>
            </a:r>
          </a:p>
          <a:p>
            <a:pPr>
              <a:lnSpc>
                <a:spcPct val="200000"/>
              </a:lnSpc>
              <a:defRPr/>
            </a:pPr>
            <a:r>
              <a:rPr lang="en-IN" sz="32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Intermediate:</a:t>
            </a:r>
          </a:p>
          <a:p>
            <a:pPr>
              <a:lnSpc>
                <a:spcPct val="200000"/>
              </a:lnSpc>
              <a:defRPr/>
            </a:pPr>
            <a:r>
              <a:rPr lang="en-IN" sz="32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Advanced: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5231110" y="5734050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DF8B976F-E54E-D7C3-0FC7-436E5A8A2882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A0BEC0D-4579-730A-F9EA-E6DC3AA1C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D995E42-8766-FE48-7ED0-E3880DDE9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7535366" y="2565697"/>
            <a:ext cx="3960440" cy="2232248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bg1"/>
                </a:solidFill>
              </a:rPr>
              <a:t>THANK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YOU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8406408" y="490348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8406408" y="252223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30683-8453-8759-8B05-1A9466543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>
            <a:extLst>
              <a:ext uri="{FF2B5EF4-FFF2-40B4-BE49-F238E27FC236}">
                <a16:creationId xmlns:a16="http://schemas.microsoft.com/office/drawing/2014/main" id="{CB99F850-6094-A05A-421F-E824FFEF270D}"/>
              </a:ext>
            </a:extLst>
          </p:cNvPr>
          <p:cNvSpPr/>
          <p:nvPr/>
        </p:nvSpPr>
        <p:spPr>
          <a:xfrm flipH="1">
            <a:off x="5618059" y="1133376"/>
            <a:ext cx="4274840" cy="790673"/>
          </a:xfrm>
          <a:custGeom>
            <a:avLst/>
            <a:gdLst>
              <a:gd name="connsiteX0" fmla="*/ 2945482 w 2945482"/>
              <a:gd name="connsiteY0" fmla="*/ 0 h 530802"/>
              <a:gd name="connsiteX1" fmla="*/ 1822831 w 2945482"/>
              <a:gd name="connsiteY1" fmla="*/ 0 h 530802"/>
              <a:gd name="connsiteX2" fmla="*/ 1122651 w 2945482"/>
              <a:gd name="connsiteY2" fmla="*/ 0 h 530802"/>
              <a:gd name="connsiteX3" fmla="*/ 0 w 2945482"/>
              <a:gd name="connsiteY3" fmla="*/ 0 h 530802"/>
              <a:gd name="connsiteX4" fmla="*/ 265401 w 2945482"/>
              <a:gd name="connsiteY4" fmla="*/ 265401 h 530802"/>
              <a:gd name="connsiteX5" fmla="*/ 0 w 2945482"/>
              <a:gd name="connsiteY5" fmla="*/ 530802 h 530802"/>
              <a:gd name="connsiteX6" fmla="*/ 1122651 w 2945482"/>
              <a:gd name="connsiteY6" fmla="*/ 530802 h 530802"/>
              <a:gd name="connsiteX7" fmla="*/ 1822831 w 2945482"/>
              <a:gd name="connsiteY7" fmla="*/ 530802 h 530802"/>
              <a:gd name="connsiteX8" fmla="*/ 2945482 w 2945482"/>
              <a:gd name="connsiteY8" fmla="*/ 530802 h 530802"/>
              <a:gd name="connsiteX9" fmla="*/ 2680081 w 2945482"/>
              <a:gd name="connsiteY9" fmla="*/ 265401 h 530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5482" h="530802">
                <a:moveTo>
                  <a:pt x="2945482" y="0"/>
                </a:moveTo>
                <a:lnTo>
                  <a:pt x="1822831" y="0"/>
                </a:lnTo>
                <a:lnTo>
                  <a:pt x="1122651" y="0"/>
                </a:lnTo>
                <a:lnTo>
                  <a:pt x="0" y="0"/>
                </a:lnTo>
                <a:lnTo>
                  <a:pt x="265401" y="265401"/>
                </a:lnTo>
                <a:lnTo>
                  <a:pt x="0" y="530802"/>
                </a:lnTo>
                <a:lnTo>
                  <a:pt x="1122651" y="530802"/>
                </a:lnTo>
                <a:lnTo>
                  <a:pt x="1822831" y="530802"/>
                </a:lnTo>
                <a:lnTo>
                  <a:pt x="2945482" y="530802"/>
                </a:lnTo>
                <a:lnTo>
                  <a:pt x="2680081" y="2654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BD064CD-04C5-1EC3-720A-1E2E950BB535}"/>
              </a:ext>
            </a:extLst>
          </p:cNvPr>
          <p:cNvCxnSpPr/>
          <p:nvPr/>
        </p:nvCxnSpPr>
        <p:spPr>
          <a:xfrm>
            <a:off x="5447134" y="1562100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355BE4A-62BD-A1F1-DFDA-AB9F908DC7FD}"/>
              </a:ext>
            </a:extLst>
          </p:cNvPr>
          <p:cNvSpPr txBox="1"/>
          <p:nvPr/>
        </p:nvSpPr>
        <p:spPr>
          <a:xfrm>
            <a:off x="5955279" y="1148185"/>
            <a:ext cx="360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rgbClr val="222222"/>
                </a:solidFill>
                <a:latin typeface="+mj-lt"/>
                <a:ea typeface="맑은 고딕" panose="020B0503020000020004" pitchFamily="50" charset="-127"/>
              </a:rPr>
              <a:t>Data</a:t>
            </a:r>
            <a:endParaRPr lang="ko-KR" altLang="en-US" sz="4400" b="1" dirty="0">
              <a:solidFill>
                <a:srgbClr val="222222"/>
              </a:solidFill>
              <a:latin typeface="+mj-lt"/>
              <a:ea typeface="맑은 고딕" panose="020B0503020000020004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972DC07-0F96-3DAD-90A0-11DB563A7F94}"/>
              </a:ext>
            </a:extLst>
          </p:cNvPr>
          <p:cNvCxnSpPr/>
          <p:nvPr/>
        </p:nvCxnSpPr>
        <p:spPr>
          <a:xfrm>
            <a:off x="5231110" y="5734050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E1DABE0-AB08-D939-7A4A-5E620D2D5F9B}"/>
              </a:ext>
            </a:extLst>
          </p:cNvPr>
          <p:cNvSpPr/>
          <p:nvPr/>
        </p:nvSpPr>
        <p:spPr>
          <a:xfrm>
            <a:off x="5159102" y="2529694"/>
            <a:ext cx="5256584" cy="1800200"/>
          </a:xfrm>
          <a:prstGeom prst="rect">
            <a:avLst/>
          </a:prstGeom>
          <a:effectLst>
            <a:softEdge rad="241300"/>
          </a:effectLst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3A29941-674F-DDE9-FF91-BB23A2FF03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346991"/>
              </p:ext>
            </p:extLst>
          </p:nvPr>
        </p:nvGraphicFramePr>
        <p:xfrm>
          <a:off x="5942659" y="2997746"/>
          <a:ext cx="1324391" cy="1147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914400" imgH="792685" progId="Excel.SheetMacroEnabled.12">
                  <p:embed/>
                </p:oleObj>
              </mc:Choice>
              <mc:Fallback>
                <p:oleObj name="Macro-Enabled Worksheet" showAsIcon="1" r:id="rId2" imgW="914400" imgH="79268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42659" y="2997746"/>
                        <a:ext cx="1324391" cy="11473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C769A80-ED4C-09FE-C3F7-5EDA470E31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536754"/>
              </p:ext>
            </p:extLst>
          </p:nvPr>
        </p:nvGraphicFramePr>
        <p:xfrm>
          <a:off x="6787039" y="2997745"/>
          <a:ext cx="1324391" cy="1147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4" imgW="914400" imgH="792685" progId="Excel.SheetMacroEnabled.12">
                  <p:embed/>
                </p:oleObj>
              </mc:Choice>
              <mc:Fallback>
                <p:oleObj name="Macro-Enabled Worksheet" showAsIcon="1" r:id="rId4" imgW="914400" imgH="79268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787039" y="2997745"/>
                        <a:ext cx="1324391" cy="11473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430817E-8FD3-2CAB-77E0-FF2A2B24F2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940481"/>
              </p:ext>
            </p:extLst>
          </p:nvPr>
        </p:nvGraphicFramePr>
        <p:xfrm>
          <a:off x="7579127" y="2997745"/>
          <a:ext cx="1324391" cy="1147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6" imgW="914400" imgH="792685" progId="Excel.SheetMacroEnabled.12">
                  <p:embed/>
                </p:oleObj>
              </mc:Choice>
              <mc:Fallback>
                <p:oleObj name="Macro-Enabled Worksheet" showAsIcon="1" r:id="rId6" imgW="914400" imgH="79268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79127" y="2997745"/>
                        <a:ext cx="1324391" cy="11473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7F93AEF-85C6-9F6B-24C3-4D2851DBB0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73555"/>
              </p:ext>
            </p:extLst>
          </p:nvPr>
        </p:nvGraphicFramePr>
        <p:xfrm>
          <a:off x="8433601" y="2997745"/>
          <a:ext cx="1324391" cy="1147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8" imgW="914400" imgH="792685" progId="Excel.SheetMacroEnabled.12">
                  <p:embed/>
                </p:oleObj>
              </mc:Choice>
              <mc:Fallback>
                <p:oleObj name="Macro-Enabled Worksheet" showAsIcon="1" r:id="rId8" imgW="914400" imgH="79268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33601" y="2997745"/>
                        <a:ext cx="1324391" cy="11473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4CA5E561-92ED-EDDA-8F84-81ABCA761BCF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E91E136-A88D-1693-941B-763CB0023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0244DE8-2AF2-33AE-67CA-0E276AAD1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5293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2152EF-9B11-829C-BE49-4CF59C6C4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70" y="868963"/>
            <a:ext cx="9649072" cy="512166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0076C7C-96A0-90DC-2E2D-EC247317D3D0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C034D4-D253-81B9-9F0B-103853C23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6C81B80-C172-8D2C-0545-0CD7F46D5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78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0401824-92A7-4CB6-4553-C1985CBBF8AF}"/>
              </a:ext>
            </a:extLst>
          </p:cNvPr>
          <p:cNvGrpSpPr/>
          <p:nvPr/>
        </p:nvGrpSpPr>
        <p:grpSpPr>
          <a:xfrm>
            <a:off x="982638" y="1444291"/>
            <a:ext cx="4274840" cy="975976"/>
            <a:chOff x="1805458" y="1769034"/>
            <a:chExt cx="4274840" cy="975976"/>
          </a:xfrm>
        </p:grpSpPr>
        <p:sp>
          <p:nvSpPr>
            <p:cNvPr id="8" name="자유형 7"/>
            <p:cNvSpPr/>
            <p:nvPr/>
          </p:nvSpPr>
          <p:spPr>
            <a:xfrm flipH="1">
              <a:off x="1805458" y="1954337"/>
              <a:ext cx="4274840" cy="790673"/>
            </a:xfrm>
            <a:custGeom>
              <a:avLst/>
              <a:gdLst>
                <a:gd name="connsiteX0" fmla="*/ 2945482 w 2945482"/>
                <a:gd name="connsiteY0" fmla="*/ 0 h 530802"/>
                <a:gd name="connsiteX1" fmla="*/ 1822831 w 2945482"/>
                <a:gd name="connsiteY1" fmla="*/ 0 h 530802"/>
                <a:gd name="connsiteX2" fmla="*/ 1122651 w 2945482"/>
                <a:gd name="connsiteY2" fmla="*/ 0 h 530802"/>
                <a:gd name="connsiteX3" fmla="*/ 0 w 2945482"/>
                <a:gd name="connsiteY3" fmla="*/ 0 h 530802"/>
                <a:gd name="connsiteX4" fmla="*/ 265401 w 2945482"/>
                <a:gd name="connsiteY4" fmla="*/ 265401 h 530802"/>
                <a:gd name="connsiteX5" fmla="*/ 0 w 2945482"/>
                <a:gd name="connsiteY5" fmla="*/ 530802 h 530802"/>
                <a:gd name="connsiteX6" fmla="*/ 1122651 w 2945482"/>
                <a:gd name="connsiteY6" fmla="*/ 530802 h 530802"/>
                <a:gd name="connsiteX7" fmla="*/ 1822831 w 2945482"/>
                <a:gd name="connsiteY7" fmla="*/ 530802 h 530802"/>
                <a:gd name="connsiteX8" fmla="*/ 2945482 w 2945482"/>
                <a:gd name="connsiteY8" fmla="*/ 530802 h 530802"/>
                <a:gd name="connsiteX9" fmla="*/ 2680081 w 2945482"/>
                <a:gd name="connsiteY9" fmla="*/ 265401 h 530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5482" h="530802">
                  <a:moveTo>
                    <a:pt x="2945482" y="0"/>
                  </a:moveTo>
                  <a:lnTo>
                    <a:pt x="1822831" y="0"/>
                  </a:lnTo>
                  <a:lnTo>
                    <a:pt x="1122651" y="0"/>
                  </a:lnTo>
                  <a:lnTo>
                    <a:pt x="0" y="0"/>
                  </a:lnTo>
                  <a:lnTo>
                    <a:pt x="265401" y="265401"/>
                  </a:lnTo>
                  <a:lnTo>
                    <a:pt x="0" y="530802"/>
                  </a:lnTo>
                  <a:lnTo>
                    <a:pt x="1122651" y="530802"/>
                  </a:lnTo>
                  <a:lnTo>
                    <a:pt x="1822831" y="530802"/>
                  </a:lnTo>
                  <a:lnTo>
                    <a:pt x="2945482" y="530802"/>
                  </a:lnTo>
                  <a:lnTo>
                    <a:pt x="2680081" y="2654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3461642" y="1769034"/>
              <a:ext cx="1584176" cy="8334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en-IN" sz="2800" b="1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Basic:</a:t>
              </a: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838622" y="2649291"/>
            <a:ext cx="6892130" cy="1561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Retrieve the total number of orders placed.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Calculate the total revenue generated from pizza sales.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Identify the highest-priced pizza.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Identify the most common pizza size ordered.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List the top 5 most ordered pizza types along with their quantities.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2026754" y="5806058"/>
            <a:ext cx="388843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6FE2941A-F3ED-C710-C200-797FB2810C09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5962E3F-194F-7193-1FB3-F3531AAC1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760415B-4248-2ED6-4C57-4930D4F9E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D48D9D-5BB2-074C-4E7B-FB6A45B9F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30AEA7D-A5D3-A09D-EBCE-175496CDF693}"/>
              </a:ext>
            </a:extLst>
          </p:cNvPr>
          <p:cNvGrpSpPr/>
          <p:nvPr/>
        </p:nvGrpSpPr>
        <p:grpSpPr>
          <a:xfrm>
            <a:off x="982638" y="1629594"/>
            <a:ext cx="4274840" cy="790673"/>
            <a:chOff x="1805458" y="1954337"/>
            <a:chExt cx="4274840" cy="790673"/>
          </a:xfrm>
        </p:grpSpPr>
        <p:sp>
          <p:nvSpPr>
            <p:cNvPr id="8" name="자유형 7">
              <a:extLst>
                <a:ext uri="{FF2B5EF4-FFF2-40B4-BE49-F238E27FC236}">
                  <a16:creationId xmlns:a16="http://schemas.microsoft.com/office/drawing/2014/main" id="{2B61EDBD-499E-DD13-3828-1D3F4918011B}"/>
                </a:ext>
              </a:extLst>
            </p:cNvPr>
            <p:cNvSpPr/>
            <p:nvPr/>
          </p:nvSpPr>
          <p:spPr>
            <a:xfrm flipH="1">
              <a:off x="1805458" y="1954337"/>
              <a:ext cx="4274840" cy="790673"/>
            </a:xfrm>
            <a:custGeom>
              <a:avLst/>
              <a:gdLst>
                <a:gd name="connsiteX0" fmla="*/ 2945482 w 2945482"/>
                <a:gd name="connsiteY0" fmla="*/ 0 h 530802"/>
                <a:gd name="connsiteX1" fmla="*/ 1822831 w 2945482"/>
                <a:gd name="connsiteY1" fmla="*/ 0 h 530802"/>
                <a:gd name="connsiteX2" fmla="*/ 1122651 w 2945482"/>
                <a:gd name="connsiteY2" fmla="*/ 0 h 530802"/>
                <a:gd name="connsiteX3" fmla="*/ 0 w 2945482"/>
                <a:gd name="connsiteY3" fmla="*/ 0 h 530802"/>
                <a:gd name="connsiteX4" fmla="*/ 265401 w 2945482"/>
                <a:gd name="connsiteY4" fmla="*/ 265401 h 530802"/>
                <a:gd name="connsiteX5" fmla="*/ 0 w 2945482"/>
                <a:gd name="connsiteY5" fmla="*/ 530802 h 530802"/>
                <a:gd name="connsiteX6" fmla="*/ 1122651 w 2945482"/>
                <a:gd name="connsiteY6" fmla="*/ 530802 h 530802"/>
                <a:gd name="connsiteX7" fmla="*/ 1822831 w 2945482"/>
                <a:gd name="connsiteY7" fmla="*/ 530802 h 530802"/>
                <a:gd name="connsiteX8" fmla="*/ 2945482 w 2945482"/>
                <a:gd name="connsiteY8" fmla="*/ 530802 h 530802"/>
                <a:gd name="connsiteX9" fmla="*/ 2680081 w 2945482"/>
                <a:gd name="connsiteY9" fmla="*/ 265401 h 530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5482" h="530802">
                  <a:moveTo>
                    <a:pt x="2945482" y="0"/>
                  </a:moveTo>
                  <a:lnTo>
                    <a:pt x="1822831" y="0"/>
                  </a:lnTo>
                  <a:lnTo>
                    <a:pt x="1122651" y="0"/>
                  </a:lnTo>
                  <a:lnTo>
                    <a:pt x="0" y="0"/>
                  </a:lnTo>
                  <a:lnTo>
                    <a:pt x="265401" y="265401"/>
                  </a:lnTo>
                  <a:lnTo>
                    <a:pt x="0" y="530802"/>
                  </a:lnTo>
                  <a:lnTo>
                    <a:pt x="1122651" y="530802"/>
                  </a:lnTo>
                  <a:lnTo>
                    <a:pt x="1822831" y="530802"/>
                  </a:lnTo>
                  <a:lnTo>
                    <a:pt x="2945482" y="530802"/>
                  </a:lnTo>
                  <a:lnTo>
                    <a:pt x="2680081" y="2654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0D0C4E52-E60C-6D4A-1241-F6404E2520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4651" y="2083221"/>
              <a:ext cx="2426116" cy="5329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2800" b="1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Intermediate:</a:t>
              </a:r>
            </a:p>
          </p:txBody>
        </p:sp>
      </p:grpSp>
      <p:sp>
        <p:nvSpPr>
          <p:cNvPr id="12" name="Text Box 9">
            <a:extLst>
              <a:ext uri="{FF2B5EF4-FFF2-40B4-BE49-F238E27FC236}">
                <a16:creationId xmlns:a16="http://schemas.microsoft.com/office/drawing/2014/main" id="{0515C70B-0EAC-CD5A-6BBD-FFDEEBFEA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622" y="2649291"/>
            <a:ext cx="6984776" cy="2153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>
              <a:lnSpc>
                <a:spcPct val="107000"/>
              </a:lnSpc>
            </a:pP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6.   Join the necessary tables to find the total quantity of each pizza </a:t>
            </a:r>
          </a:p>
          <a:p>
            <a:pPr lvl="0">
              <a:lnSpc>
                <a:spcPct val="107000"/>
              </a:lnSpc>
            </a:pPr>
            <a:r>
              <a:rPr lang="en-IN" sz="18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</a:t>
            </a: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category ordered.</a:t>
            </a:r>
          </a:p>
          <a:p>
            <a:pPr marL="342900" lvl="0" indent="-342900">
              <a:lnSpc>
                <a:spcPct val="107000"/>
              </a:lnSpc>
              <a:buAutoNum type="arabicPeriod" startAt="7"/>
            </a:pP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Determine the distribution of orders by hour of the day.</a:t>
            </a:r>
          </a:p>
          <a:p>
            <a:pPr marL="342900" lvl="0" indent="-342900">
              <a:lnSpc>
                <a:spcPct val="107000"/>
              </a:lnSpc>
              <a:buAutoNum type="arabicPeriod" startAt="7"/>
            </a:pP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Join relevant tables to find the category-wise distribution of pizzas.</a:t>
            </a:r>
          </a:p>
          <a:p>
            <a:pPr marL="342900" lvl="0" indent="-342900">
              <a:lnSpc>
                <a:spcPct val="107000"/>
              </a:lnSpc>
              <a:buAutoNum type="arabicPeriod" startAt="7"/>
            </a:pP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Group the orders by date and calculate the average number of pizzas ordered per day.</a:t>
            </a:r>
          </a:p>
          <a:p>
            <a:pPr marL="342900" lvl="0" indent="-342900">
              <a:lnSpc>
                <a:spcPct val="107000"/>
              </a:lnSpc>
              <a:buAutoNum type="arabicPeriod" startAt="7"/>
            </a:pPr>
            <a:r>
              <a:rPr lang="en-IN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Determine the top 3 most ordered pizza types based on revenue.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9B794C3-8B47-E2BD-343C-917C2EC8A4D5}"/>
              </a:ext>
            </a:extLst>
          </p:cNvPr>
          <p:cNvCxnSpPr/>
          <p:nvPr/>
        </p:nvCxnSpPr>
        <p:spPr>
          <a:xfrm>
            <a:off x="2026754" y="5806058"/>
            <a:ext cx="388843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F8A4BF3-21E9-4253-CEE9-1BCC27C4E5B6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D4CD71F-F59E-7E8D-815F-3AF68B027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4360418-D303-F92C-E2DF-3BE32DB6E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767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54B56-4DDD-77D4-1A40-57AEC292B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E7719FA-80B4-300C-0606-C2369A6D3EDE}"/>
              </a:ext>
            </a:extLst>
          </p:cNvPr>
          <p:cNvGrpSpPr/>
          <p:nvPr/>
        </p:nvGrpSpPr>
        <p:grpSpPr>
          <a:xfrm>
            <a:off x="982638" y="1629594"/>
            <a:ext cx="4274840" cy="790673"/>
            <a:chOff x="1805458" y="1954337"/>
            <a:chExt cx="4274840" cy="790673"/>
          </a:xfrm>
        </p:grpSpPr>
        <p:sp>
          <p:nvSpPr>
            <p:cNvPr id="8" name="자유형 7">
              <a:extLst>
                <a:ext uri="{FF2B5EF4-FFF2-40B4-BE49-F238E27FC236}">
                  <a16:creationId xmlns:a16="http://schemas.microsoft.com/office/drawing/2014/main" id="{02618796-7AF5-AA9E-573D-13FEAD8537E3}"/>
                </a:ext>
              </a:extLst>
            </p:cNvPr>
            <p:cNvSpPr/>
            <p:nvPr/>
          </p:nvSpPr>
          <p:spPr>
            <a:xfrm flipH="1">
              <a:off x="1805458" y="1954337"/>
              <a:ext cx="4274840" cy="790673"/>
            </a:xfrm>
            <a:custGeom>
              <a:avLst/>
              <a:gdLst>
                <a:gd name="connsiteX0" fmla="*/ 2945482 w 2945482"/>
                <a:gd name="connsiteY0" fmla="*/ 0 h 530802"/>
                <a:gd name="connsiteX1" fmla="*/ 1822831 w 2945482"/>
                <a:gd name="connsiteY1" fmla="*/ 0 h 530802"/>
                <a:gd name="connsiteX2" fmla="*/ 1122651 w 2945482"/>
                <a:gd name="connsiteY2" fmla="*/ 0 h 530802"/>
                <a:gd name="connsiteX3" fmla="*/ 0 w 2945482"/>
                <a:gd name="connsiteY3" fmla="*/ 0 h 530802"/>
                <a:gd name="connsiteX4" fmla="*/ 265401 w 2945482"/>
                <a:gd name="connsiteY4" fmla="*/ 265401 h 530802"/>
                <a:gd name="connsiteX5" fmla="*/ 0 w 2945482"/>
                <a:gd name="connsiteY5" fmla="*/ 530802 h 530802"/>
                <a:gd name="connsiteX6" fmla="*/ 1122651 w 2945482"/>
                <a:gd name="connsiteY6" fmla="*/ 530802 h 530802"/>
                <a:gd name="connsiteX7" fmla="*/ 1822831 w 2945482"/>
                <a:gd name="connsiteY7" fmla="*/ 530802 h 530802"/>
                <a:gd name="connsiteX8" fmla="*/ 2945482 w 2945482"/>
                <a:gd name="connsiteY8" fmla="*/ 530802 h 530802"/>
                <a:gd name="connsiteX9" fmla="*/ 2680081 w 2945482"/>
                <a:gd name="connsiteY9" fmla="*/ 265401 h 530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5482" h="530802">
                  <a:moveTo>
                    <a:pt x="2945482" y="0"/>
                  </a:moveTo>
                  <a:lnTo>
                    <a:pt x="1822831" y="0"/>
                  </a:lnTo>
                  <a:lnTo>
                    <a:pt x="1122651" y="0"/>
                  </a:lnTo>
                  <a:lnTo>
                    <a:pt x="0" y="0"/>
                  </a:lnTo>
                  <a:lnTo>
                    <a:pt x="265401" y="265401"/>
                  </a:lnTo>
                  <a:lnTo>
                    <a:pt x="0" y="530802"/>
                  </a:lnTo>
                  <a:lnTo>
                    <a:pt x="1122651" y="530802"/>
                  </a:lnTo>
                  <a:lnTo>
                    <a:pt x="1822831" y="530802"/>
                  </a:lnTo>
                  <a:lnTo>
                    <a:pt x="2945482" y="530802"/>
                  </a:lnTo>
                  <a:lnTo>
                    <a:pt x="2680081" y="2654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A2D17BDA-C7DF-C9A0-C563-F3562387D0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01602" y="2086247"/>
              <a:ext cx="2426116" cy="5329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Advanced:</a:t>
              </a:r>
              <a:endParaRPr lang="en-IN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2" name="Text Box 9">
            <a:extLst>
              <a:ext uri="{FF2B5EF4-FFF2-40B4-BE49-F238E27FC236}">
                <a16:creationId xmlns:a16="http://schemas.microsoft.com/office/drawing/2014/main" id="{CD33E1AF-B468-D24F-1EAE-A6DBDC64B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622" y="2649291"/>
            <a:ext cx="6768752" cy="1561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107000"/>
              </a:lnSpc>
              <a:buAutoNum type="arabicPeriod" startAt="11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Calculate the percentage contribution of each pizza type to total         </a:t>
            </a:r>
          </a:p>
          <a:p>
            <a:pPr lvl="0">
              <a:lnSpc>
                <a:spcPct val="107000"/>
              </a:lnSpc>
            </a:pPr>
            <a:r>
              <a:rPr lang="en-IN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</a:t>
            </a: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revenue.</a:t>
            </a:r>
          </a:p>
          <a:p>
            <a:pPr marL="342900" lvl="0" indent="-342900">
              <a:lnSpc>
                <a:spcPct val="107000"/>
              </a:lnSpc>
              <a:buAutoNum type="arabicPeriod" startAt="12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Analyse the cumulative revenue generated over time.</a:t>
            </a:r>
          </a:p>
          <a:p>
            <a:pPr marL="342900" lvl="0" indent="-342900">
              <a:lnSpc>
                <a:spcPct val="107000"/>
              </a:lnSpc>
              <a:buAutoNum type="arabicPeriod" startAt="12"/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Determine the top 3 most ordered pizza types based on revenue for each pizza category.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1042ED1-3D27-2AC9-C885-18BE7F46C58C}"/>
              </a:ext>
            </a:extLst>
          </p:cNvPr>
          <p:cNvCxnSpPr/>
          <p:nvPr/>
        </p:nvCxnSpPr>
        <p:spPr>
          <a:xfrm>
            <a:off x="2026754" y="5806058"/>
            <a:ext cx="3888432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02F39613-1EC4-CCFC-B8EB-BE13953F3E86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289BB05-FA6C-285E-C817-A36B33DD2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2EB1E2-6252-BF91-FA58-879B6AF89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8896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09520" y="1804955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count(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Total_Orders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from orders;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19" y="846853"/>
            <a:ext cx="10971373" cy="798753"/>
          </a:xfrm>
        </p:spPr>
        <p:txBody>
          <a:bodyPr/>
          <a:lstStyle/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Retrieve the total number of orders placed.</a:t>
            </a:r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A84E4C95-4160-3C40-0C6A-BEC774ACD70E}"/>
              </a:ext>
            </a:extLst>
          </p:cNvPr>
          <p:cNvSpPr txBox="1">
            <a:spLocks/>
          </p:cNvSpPr>
          <p:nvPr/>
        </p:nvSpPr>
        <p:spPr>
          <a:xfrm>
            <a:off x="694606" y="3501802"/>
            <a:ext cx="10971372" cy="1224136"/>
          </a:xfrm>
          <a:prstGeom prst="rect">
            <a:avLst/>
          </a:prstGeom>
        </p:spPr>
        <p:txBody>
          <a:bodyPr vert="horz" lIns="99569" tIns="49785" rIns="99569" bIns="49785" rtlCol="0">
            <a:noAutofit/>
          </a:bodyPr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5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5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5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5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ROUND(SUM(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order_details.quantity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*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),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    2) AS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Total_Sales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order_details.pizza_id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5BFE01B-4CE5-42FC-6550-D96F53621B26}"/>
              </a:ext>
            </a:extLst>
          </p:cNvPr>
          <p:cNvSpPr txBox="1">
            <a:spLocks/>
          </p:cNvSpPr>
          <p:nvPr/>
        </p:nvSpPr>
        <p:spPr>
          <a:xfrm>
            <a:off x="694605" y="2543700"/>
            <a:ext cx="10971373" cy="798753"/>
          </a:xfrm>
          <a:prstGeom prst="rect">
            <a:avLst/>
          </a:prstGeom>
        </p:spPr>
        <p:txBody>
          <a:bodyPr vert="horz" lIns="99569" tIns="49785" rIns="99569" bIns="49785" rtlCol="0" anchor="ctr">
            <a:normAutofit fontScale="85000" lnSpcReduction="10000"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pPr lvl="0">
              <a:lnSpc>
                <a:spcPct val="107000"/>
              </a:lnSpc>
            </a:pP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2. Calculate the total revenue generated from pizza sales.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201B4C-7C74-FB4F-817D-E607B057A9DD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FF56C0-1BB8-65C6-3911-00D918BBD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E2FC91F-0BA2-BC3B-1E28-F5AB074E7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C1090-A56C-00F0-1A46-1B3A65205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3BD3F7-A29A-CCE8-9223-D4CA84B0B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0" y="1804955"/>
            <a:ext cx="10971372" cy="360039"/>
          </a:xfrm>
        </p:spPr>
        <p:txBody>
          <a:bodyPr>
            <a:noAutofit/>
          </a:bodyPr>
          <a:lstStyle/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SELECT 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pizza_types.name,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FROM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    JOIN</a:t>
            </a: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 pizzas ON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pizza_types.pizza_type_id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pizzas.pizza_type_id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ORDER BY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pizzas.price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DESC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LIMIT 1;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73F33A-4E6D-B521-5BAA-B111A1703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19" y="846853"/>
            <a:ext cx="10971373" cy="79875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en-IN" kern="1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3. </a:t>
            </a:r>
            <a:r>
              <a:rPr lang="en-IN" sz="40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Identify the highest-priced pizza.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EDC2E4-1043-60DE-017F-3B9B4685F591}"/>
              </a:ext>
            </a:extLst>
          </p:cNvPr>
          <p:cNvGrpSpPr/>
          <p:nvPr/>
        </p:nvGrpSpPr>
        <p:grpSpPr>
          <a:xfrm>
            <a:off x="9839622" y="5290200"/>
            <a:ext cx="1714009" cy="1058220"/>
            <a:chOff x="6856825" y="632087"/>
            <a:chExt cx="1714009" cy="10582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4C60E75-4719-EB94-D960-155CDF237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6825" y="632087"/>
              <a:ext cx="1083078" cy="10582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A19B5A6-0700-3E33-06FF-5C47EB887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7010" y="1161197"/>
              <a:ext cx="953824" cy="5060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5333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12618</TotalTime>
  <Words>1222</Words>
  <Application>Microsoft Office PowerPoint</Application>
  <PresentationFormat>Custom</PresentationFormat>
  <Paragraphs>163</Paragraphs>
  <Slides>20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Roboto</vt:lpstr>
      <vt:lpstr>굴림체</vt:lpstr>
      <vt:lpstr>Arial</vt:lpstr>
      <vt:lpstr>Calibri</vt:lpstr>
      <vt:lpstr>Roboto Mono Medium</vt:lpstr>
      <vt:lpstr>Noto Sans</vt:lpstr>
      <vt:lpstr>Roboto Bold</vt:lpstr>
      <vt:lpstr>맑은 고딕</vt:lpstr>
      <vt:lpstr>Roboto Medium</vt:lpstr>
      <vt:lpstr>Calibri Light</vt:lpstr>
      <vt:lpstr>Office 테마</vt:lpstr>
      <vt:lpstr>Macro-Enabled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Retrieve the total number of orders placed.</vt:lpstr>
      <vt:lpstr>3. Identify the highest-priced pizza.</vt:lpstr>
      <vt:lpstr>4. Identify the most common pizza size ordered.</vt:lpstr>
      <vt:lpstr>5. List the top 5 most ordered pizza types along with        their quantities.</vt:lpstr>
      <vt:lpstr>6.   Join the necessary tables to find the total quantity             of each pizza category ordered.</vt:lpstr>
      <vt:lpstr>Determine the distribution of orders by hour of the day.</vt:lpstr>
      <vt:lpstr>8. Join relevant tables to find the category-wise      distribution of pizzas.</vt:lpstr>
      <vt:lpstr>9. Group the orders by date and calculate the average       number of pizzas ordered per day.</vt:lpstr>
      <vt:lpstr>10. Determine the top 3 most ordered pizza types         based on revenue.</vt:lpstr>
      <vt:lpstr>Calculate the percentage contribution of each  pizza type to total revenue.</vt:lpstr>
      <vt:lpstr>Analyse the cumulative revenue generated over    time.</vt:lpstr>
      <vt:lpstr>13. Determine the top 3 most ordered pizza types        based on revenue for each pizza category.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Nivesh kumar</cp:lastModifiedBy>
  <cp:revision>4</cp:revision>
  <dcterms:created xsi:type="dcterms:W3CDTF">2010-02-01T08:03:16Z</dcterms:created>
  <dcterms:modified xsi:type="dcterms:W3CDTF">2025-01-06T11:01:25Z</dcterms:modified>
  <cp:category>www.slidemembers.com</cp:category>
</cp:coreProperties>
</file>

<file path=docProps/thumbnail.jpeg>
</file>